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6" r:id="rId9"/>
    <p:sldId id="265" r:id="rId10"/>
    <p:sldId id="267" r:id="rId11"/>
    <p:sldId id="261" r:id="rId12"/>
    <p:sldId id="262" r:id="rId13"/>
    <p:sldId id="268" r:id="rId14"/>
    <p:sldId id="270" r:id="rId15"/>
    <p:sldId id="269" r:id="rId16"/>
    <p:sldId id="271" r:id="rId17"/>
    <p:sldId id="272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wmf>
</file>

<file path=ppt/media/image2.wmf>
</file>

<file path=ppt/media/image3.wmf>
</file>

<file path=ppt/media/image4.png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2492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9870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278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8746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94333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45960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61488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8733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8295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574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4991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8974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0436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368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3826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9534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9E4E4-F2BF-45A9-A178-20AFB85B8A2A}" type="datetimeFigureOut">
              <a:rPr lang="en-IN" smtClean="0"/>
              <a:t>13-06-2022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9744C752-3C08-4887-8311-BEE341BA5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7466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8421-EA72-37B4-4DC5-86ECB2B446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539" y="149290"/>
            <a:ext cx="11532637" cy="5623981"/>
          </a:xfrm>
        </p:spPr>
        <p:txBody>
          <a:bodyPr/>
          <a:lstStyle/>
          <a:p>
            <a:pPr algn="ctr"/>
            <a:r>
              <a:rPr lang="en-US" b="1" dirty="0"/>
              <a:t>	</a:t>
            </a: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r>
              <a:rPr lang="en-US" b="1" u="sng" dirty="0"/>
              <a:t>Group – 1</a:t>
            </a:r>
            <a:br>
              <a:rPr lang="en-US" b="1" dirty="0"/>
            </a:br>
            <a:r>
              <a:rPr lang="en-US" sz="8000" b="1" u="sng" dirty="0">
                <a:solidFill>
                  <a:srgbClr val="FF0000"/>
                </a:solidFill>
              </a:rPr>
              <a:t>Project Name</a:t>
            </a:r>
            <a:br>
              <a:rPr lang="en-US" sz="8000" b="1" u="sng" dirty="0">
                <a:solidFill>
                  <a:srgbClr val="FF0000"/>
                </a:solidFill>
              </a:rPr>
            </a:br>
            <a:br>
              <a:rPr lang="en-US" sz="8000" b="1" u="sng" dirty="0">
                <a:solidFill>
                  <a:srgbClr val="FF0000"/>
                </a:solidFill>
              </a:rPr>
            </a:br>
            <a:r>
              <a:rPr lang="en-US" b="1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Advanced Driving School Management System.</a:t>
            </a:r>
            <a:br>
              <a:rPr lang="en-US" dirty="0"/>
            </a:br>
            <a:endParaRPr lang="en-IN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B4C668-E482-C60D-B1B3-E72A39ED79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824" y="5206481"/>
            <a:ext cx="11750352" cy="1502227"/>
          </a:xfrm>
        </p:spPr>
        <p:txBody>
          <a:bodyPr/>
          <a:lstStyle/>
          <a:p>
            <a:pPr algn="l"/>
            <a:r>
              <a:rPr lang="en-US" sz="2800" dirty="0">
                <a:solidFill>
                  <a:srgbClr val="00B050"/>
                </a:solidFill>
              </a:rPr>
              <a:t>Team Lead &amp; Backend Team Lead: </a:t>
            </a:r>
            <a:r>
              <a:rPr lang="en-IN" sz="28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Avinash Sitaram Singh</a:t>
            </a:r>
          </a:p>
          <a:p>
            <a:pPr algn="l"/>
            <a:r>
              <a:rPr lang="en-US" sz="2800" dirty="0">
                <a:solidFill>
                  <a:srgbClr val="00B050"/>
                </a:solidFill>
              </a:rPr>
              <a:t>Frontend Team</a:t>
            </a:r>
            <a:r>
              <a:rPr lang="en-IN" sz="2800" dirty="0">
                <a:solidFill>
                  <a:srgbClr val="00B050"/>
                </a:solidFill>
              </a:rPr>
              <a:t> Lead: </a:t>
            </a:r>
            <a:r>
              <a:rPr lang="en-IN" sz="2800" b="1" dirty="0">
                <a:solidFill>
                  <a:schemeClr val="tx1"/>
                </a:solidFill>
              </a:rPr>
              <a:t>Ashwini Sharma</a:t>
            </a:r>
          </a:p>
        </p:txBody>
      </p:sp>
    </p:spTree>
    <p:extLst>
      <p:ext uri="{BB962C8B-B14F-4D97-AF65-F5344CB8AC3E}">
        <p14:creationId xmlns:p14="http://schemas.microsoft.com/office/powerpoint/2010/main" val="191245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6A98C-832F-A4FE-BDCA-10CFA1041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553" y="233083"/>
            <a:ext cx="9601199" cy="753036"/>
          </a:xfrm>
        </p:spPr>
        <p:txBody>
          <a:bodyPr/>
          <a:lstStyle/>
          <a:p>
            <a:r>
              <a:rPr lang="en-US" b="1" dirty="0"/>
              <a:t>Student Flow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20EFD-CECE-4FEF-EC58-A201BB195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553" y="1174377"/>
            <a:ext cx="10210800" cy="5190564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49F0D0-9EE9-FA45-16F2-A4EBFCF466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6796890"/>
              </p:ext>
            </p:extLst>
          </p:nvPr>
        </p:nvGraphicFramePr>
        <p:xfrm>
          <a:off x="367553" y="1174377"/>
          <a:ext cx="5951537" cy="412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951160" imgH="4122360" progId="Paint.Picture">
                  <p:embed/>
                </p:oleObj>
              </mc:Choice>
              <mc:Fallback>
                <p:oleObj name="Bitmap Image" r:id="rId2" imgW="5951160" imgH="41223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7553" y="1174377"/>
                        <a:ext cx="5951537" cy="412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4842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417FA-5C47-5C81-7C9E-8AB4E8A27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42596"/>
            <a:ext cx="8596668" cy="755780"/>
          </a:xfrm>
        </p:spPr>
        <p:txBody>
          <a:bodyPr/>
          <a:lstStyle/>
          <a:p>
            <a:pPr algn="ctr"/>
            <a:r>
              <a:rPr lang="en-US" b="1" dirty="0"/>
              <a:t>First Data Flow Diagram.</a:t>
            </a:r>
            <a:endParaRPr lang="en-IN" b="1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016DA58-E62E-7CCA-808C-3D523B4D45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2720" y="1065439"/>
            <a:ext cx="9477375" cy="5400675"/>
          </a:xfrm>
        </p:spPr>
      </p:pic>
    </p:spTree>
    <p:extLst>
      <p:ext uri="{BB962C8B-B14F-4D97-AF65-F5344CB8AC3E}">
        <p14:creationId xmlns:p14="http://schemas.microsoft.com/office/powerpoint/2010/main" val="2242361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0F9CF-789C-B170-F2F3-81447C849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016" y="251012"/>
            <a:ext cx="8596668" cy="47232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All Frontend Module Name</a:t>
            </a:r>
            <a:endParaRPr lang="en-IN" b="1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C8A95B56-74FC-DBC4-3AEB-B19C5BE30F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2533508"/>
              </p:ext>
            </p:extLst>
          </p:nvPr>
        </p:nvGraphicFramePr>
        <p:xfrm>
          <a:off x="582706" y="1093694"/>
          <a:ext cx="10309412" cy="53608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54705">
                  <a:extLst>
                    <a:ext uri="{9D8B030D-6E8A-4147-A177-3AD203B41FA5}">
                      <a16:colId xmlns:a16="http://schemas.microsoft.com/office/drawing/2014/main" val="3170370017"/>
                    </a:ext>
                  </a:extLst>
                </a:gridCol>
                <a:gridCol w="5154707">
                  <a:extLst>
                    <a:ext uri="{9D8B030D-6E8A-4147-A177-3AD203B41FA5}">
                      <a16:colId xmlns:a16="http://schemas.microsoft.com/office/drawing/2014/main" val="3418836889"/>
                    </a:ext>
                  </a:extLst>
                </a:gridCol>
              </a:tblGrid>
              <a:tr h="487354">
                <a:tc>
                  <a:txBody>
                    <a:bodyPr/>
                    <a:lstStyle/>
                    <a:p>
                      <a:r>
                        <a:rPr lang="en-US" dirty="0"/>
                        <a:t>1. </a:t>
                      </a: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adminlogin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adminlogout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379875"/>
                  </a:ext>
                </a:extLst>
              </a:tr>
              <a:tr h="487354">
                <a:tc>
                  <a:txBody>
                    <a:bodyPr/>
                    <a:lstStyle/>
                    <a:p>
                      <a:r>
                        <a:rPr lang="en-US" dirty="0"/>
                        <a:t>2. </a:t>
                      </a:r>
                      <a:r>
                        <a:rPr lang="en-US" dirty="0" err="1"/>
                        <a:t>admindashboard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13. </a:t>
                      </a:r>
                      <a:r>
                        <a:rPr lang="en-US" dirty="0" err="1"/>
                        <a:t>studentregister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553767"/>
                  </a:ext>
                </a:extLst>
              </a:tr>
              <a:tr h="487354">
                <a:tc>
                  <a:txBody>
                    <a:bodyPr/>
                    <a:lstStyle/>
                    <a:p>
                      <a:r>
                        <a:rPr lang="en-US" dirty="0"/>
                        <a:t>3. </a:t>
                      </a: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addpackagedetails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14. </a:t>
                      </a:r>
                      <a:r>
                        <a:rPr lang="en-US" dirty="0" err="1"/>
                        <a:t>studentlogin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734886"/>
                  </a:ext>
                </a:extLst>
              </a:tr>
              <a:tr h="487354">
                <a:tc>
                  <a:txBody>
                    <a:bodyPr/>
                    <a:lstStyle/>
                    <a:p>
                      <a:r>
                        <a:rPr lang="en-US" dirty="0"/>
                        <a:t>4.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addstudent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15. </a:t>
                      </a:r>
                      <a:r>
                        <a:rPr lang="en-US" dirty="0" err="1"/>
                        <a:t>studentdashboard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064416"/>
                  </a:ext>
                </a:extLst>
              </a:tr>
              <a:tr h="487354">
                <a:tc>
                  <a:txBody>
                    <a:bodyPr/>
                    <a:lstStyle/>
                    <a:p>
                      <a:r>
                        <a:rPr lang="en-US" dirty="0"/>
                        <a:t>5. </a:t>
                      </a:r>
                      <a:r>
                        <a:rPr lang="en-US" dirty="0" err="1"/>
                        <a:t>editstudent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16. </a:t>
                      </a:r>
                      <a:r>
                        <a:rPr lang="en-US" dirty="0" err="1"/>
                        <a:t>viewvideos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194059"/>
                  </a:ext>
                </a:extLst>
              </a:tr>
              <a:tr h="487354">
                <a:tc>
                  <a:txBody>
                    <a:bodyPr/>
                    <a:lstStyle/>
                    <a:p>
                      <a:r>
                        <a:rPr lang="en-US" dirty="0"/>
                        <a:t>6. </a:t>
                      </a:r>
                      <a:r>
                        <a:rPr lang="en-US" dirty="0" err="1"/>
                        <a:t>studentlist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17.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choosepackage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7229296"/>
                  </a:ext>
                </a:extLst>
              </a:tr>
              <a:tr h="487354">
                <a:tc>
                  <a:txBody>
                    <a:bodyPr/>
                    <a:lstStyle/>
                    <a:p>
                      <a:r>
                        <a:rPr lang="en-US" dirty="0"/>
                        <a:t>7. </a:t>
                      </a:r>
                      <a:r>
                        <a:rPr lang="en-US" dirty="0" err="1"/>
                        <a:t>packdetails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18.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bookingsuccess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4534002"/>
                  </a:ext>
                </a:extLst>
              </a:tr>
              <a:tr h="487354">
                <a:tc>
                  <a:txBody>
                    <a:bodyPr/>
                    <a:lstStyle/>
                    <a:p>
                      <a:r>
                        <a:rPr lang="en-US" dirty="0"/>
                        <a:t>8. </a:t>
                      </a:r>
                      <a:r>
                        <a:rPr lang="en-US" dirty="0" err="1"/>
                        <a:t>editpackagedetails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19.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changepwdstudent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729521"/>
                  </a:ext>
                </a:extLst>
              </a:tr>
              <a:tr h="487354">
                <a:tc>
                  <a:txBody>
                    <a:bodyPr/>
                    <a:lstStyle/>
                    <a:p>
                      <a:r>
                        <a:rPr lang="en-US" dirty="0"/>
                        <a:t>9.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changepwdadmin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20. </a:t>
                      </a:r>
                      <a:r>
                        <a:rPr lang="en-US" dirty="0" err="1"/>
                        <a:t>studentlogout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068080"/>
                  </a:ext>
                </a:extLst>
              </a:tr>
              <a:tr h="487354">
                <a:tc>
                  <a:txBody>
                    <a:bodyPr/>
                    <a:lstStyle/>
                    <a:p>
                      <a:r>
                        <a:rPr lang="en-US" dirty="0"/>
                        <a:t>10. </a:t>
                      </a:r>
                      <a:r>
                        <a:rPr lang="en-US" dirty="0" err="1"/>
                        <a:t>removestudent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7964532"/>
                  </a:ext>
                </a:extLst>
              </a:tr>
              <a:tr h="487354">
                <a:tc>
                  <a:txBody>
                    <a:bodyPr/>
                    <a:lstStyle/>
                    <a:p>
                      <a:r>
                        <a:rPr lang="en-US" dirty="0"/>
                        <a:t>11.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removepackagedetails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053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9755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7FE19-E9B1-6BA2-CD13-26E887F4C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94447"/>
            <a:ext cx="8596668" cy="59167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All Backend Module Name</a:t>
            </a:r>
            <a:endParaRPr lang="en-IN" b="1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72101E8-5611-D5C2-E307-2997A1602A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1618040"/>
              </p:ext>
            </p:extLst>
          </p:nvPr>
        </p:nvGraphicFramePr>
        <p:xfrm>
          <a:off x="677861" y="1165411"/>
          <a:ext cx="10133574" cy="52264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787">
                  <a:extLst>
                    <a:ext uri="{9D8B030D-6E8A-4147-A177-3AD203B41FA5}">
                      <a16:colId xmlns:a16="http://schemas.microsoft.com/office/drawing/2014/main" val="641654430"/>
                    </a:ext>
                  </a:extLst>
                </a:gridCol>
                <a:gridCol w="5066787">
                  <a:extLst>
                    <a:ext uri="{9D8B030D-6E8A-4147-A177-3AD203B41FA5}">
                      <a16:colId xmlns:a16="http://schemas.microsoft.com/office/drawing/2014/main" val="285887621"/>
                    </a:ext>
                  </a:extLst>
                </a:gridCol>
              </a:tblGrid>
              <a:tr h="578188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1. Admin Controller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10. Package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226114"/>
                  </a:ext>
                </a:extLst>
              </a:tr>
              <a:tr h="578188">
                <a:tc>
                  <a:txBody>
                    <a:bodyPr/>
                    <a:lstStyle/>
                    <a:p>
                      <a:r>
                        <a:rPr lang="en-IN" dirty="0"/>
                        <a:t>2. Admin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11. Package repo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221231"/>
                  </a:ext>
                </a:extLst>
              </a:tr>
              <a:tr h="578188">
                <a:tc>
                  <a:txBody>
                    <a:bodyPr/>
                    <a:lstStyle/>
                    <a:p>
                      <a:r>
                        <a:rPr lang="en-IN" dirty="0"/>
                        <a:t>3. Admin repo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12. Package service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087285"/>
                  </a:ext>
                </a:extLst>
              </a:tr>
              <a:tr h="600919">
                <a:tc>
                  <a:txBody>
                    <a:bodyPr/>
                    <a:lstStyle/>
                    <a:p>
                      <a:r>
                        <a:rPr lang="en-IN" dirty="0"/>
                        <a:t>4. Admin 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 Testing (Automation testing 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3396154"/>
                  </a:ext>
                </a:extLst>
              </a:tr>
              <a:tr h="578188">
                <a:tc>
                  <a:txBody>
                    <a:bodyPr/>
                    <a:lstStyle/>
                    <a:p>
                      <a:r>
                        <a:rPr lang="en-IN" dirty="0"/>
                        <a:t>5. Student controller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 </a:t>
                      </a:r>
                      <a:r>
                        <a:rPr lang="en-US"/>
                        <a:t>Postman (Function testing)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9181293"/>
                  </a:ext>
                </a:extLst>
              </a:tr>
              <a:tr h="578188">
                <a:tc>
                  <a:txBody>
                    <a:bodyPr/>
                    <a:lstStyle/>
                    <a:p>
                      <a:r>
                        <a:rPr lang="en-IN" dirty="0"/>
                        <a:t>6. Student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7043849"/>
                  </a:ext>
                </a:extLst>
              </a:tr>
              <a:tr h="578188">
                <a:tc>
                  <a:txBody>
                    <a:bodyPr/>
                    <a:lstStyle/>
                    <a:p>
                      <a:r>
                        <a:rPr lang="en-IN" dirty="0"/>
                        <a:t>7. Student repo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6677"/>
                  </a:ext>
                </a:extLst>
              </a:tr>
              <a:tr h="578188">
                <a:tc>
                  <a:txBody>
                    <a:bodyPr/>
                    <a:lstStyle/>
                    <a:p>
                      <a:r>
                        <a:rPr lang="en-IN" dirty="0"/>
                        <a:t>8. Student 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963055"/>
                  </a:ext>
                </a:extLst>
              </a:tr>
              <a:tr h="578188">
                <a:tc>
                  <a:txBody>
                    <a:bodyPr/>
                    <a:lstStyle/>
                    <a:p>
                      <a:r>
                        <a:rPr lang="en-IN" dirty="0"/>
                        <a:t>9. Package controller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6168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5279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FF867-0EDB-8F4C-2A86-FD9D96512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677334" y="-564776"/>
            <a:ext cx="8596668" cy="152401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304C9-E813-9473-60A1-5EB7715B1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941" y="80683"/>
            <a:ext cx="10578353" cy="5960680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D3160FA-2AEC-3D70-766F-DB2DEF5DE2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8549836"/>
              </p:ext>
            </p:extLst>
          </p:nvPr>
        </p:nvGraphicFramePr>
        <p:xfrm>
          <a:off x="0" y="17066"/>
          <a:ext cx="12192000" cy="6822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7282160" imgH="9692640" progId="Paint.Picture">
                  <p:embed/>
                </p:oleObj>
              </mc:Choice>
              <mc:Fallback>
                <p:oleObj name="Bitmap Image" r:id="rId2" imgW="17282160" imgH="96926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7066"/>
                        <a:ext cx="12192000" cy="68222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19437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1B565-2C3D-EC21-5975-5DBA4868E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677334" y="-215153"/>
            <a:ext cx="8596668" cy="134471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FEDF8-05B7-AD93-FC5B-7F6DFD708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331694"/>
            <a:ext cx="10385113" cy="6526305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2B8588E-BB63-B7CF-E7C0-C3EAB7E452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5030823"/>
              </p:ext>
            </p:extLst>
          </p:nvPr>
        </p:nvGraphicFramePr>
        <p:xfrm>
          <a:off x="0" y="0"/>
          <a:ext cx="12191999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7282160" imgH="9692640" progId="Paint.Picture">
                  <p:embed/>
                </p:oleObj>
              </mc:Choice>
              <mc:Fallback>
                <p:oleObj name="Bitmap Image" r:id="rId2" imgW="17282160" imgH="96926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1999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0140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E6FB6-E87D-F4BA-897C-B0E66A0F8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-636494"/>
            <a:ext cx="8596668" cy="45719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AEB87-0CBA-B395-0FB6-5F37DFCEC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401"/>
            <a:ext cx="10752666" cy="5888962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9AFF420-2861-9866-C46F-3DDE13C33B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9525938"/>
              </p:ext>
            </p:extLst>
          </p:nvPr>
        </p:nvGraphicFramePr>
        <p:xfrm>
          <a:off x="0" y="17066"/>
          <a:ext cx="12192000" cy="6822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7282160" imgH="9692640" progId="Paint.Picture">
                  <p:embed/>
                </p:oleObj>
              </mc:Choice>
              <mc:Fallback>
                <p:oleObj name="Bitmap Image" r:id="rId2" imgW="17282160" imgH="96926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7066"/>
                        <a:ext cx="12192000" cy="68222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280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A5E5-6FF4-62FC-5744-F9540FC0D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677334" y="-295834"/>
            <a:ext cx="8596668" cy="161364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B1400-BD7F-2457-5CF3-7627C85CF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694" y="179294"/>
            <a:ext cx="11501718" cy="6678705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ED3BC3F-E961-E048-F28C-2655B70EC8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8400216"/>
              </p:ext>
            </p:extLst>
          </p:nvPr>
        </p:nvGraphicFramePr>
        <p:xfrm>
          <a:off x="-1" y="17066"/>
          <a:ext cx="12225333" cy="68409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7282160" imgH="9692640" progId="Paint.Picture">
                  <p:embed/>
                </p:oleObj>
              </mc:Choice>
              <mc:Fallback>
                <p:oleObj name="Bitmap Image" r:id="rId2" imgW="17282160" imgH="96926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" y="17066"/>
                        <a:ext cx="12225333" cy="68409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0507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C63F3-F4B1-8DA4-0AE1-BCBFF09AD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D33C2-6C04-0300-57A1-76B9FDE4E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12259"/>
            <a:ext cx="8596668" cy="4329103"/>
          </a:xfrm>
        </p:spPr>
        <p:txBody>
          <a:bodyPr/>
          <a:lstStyle/>
          <a:p>
            <a:r>
              <a:rPr lang="en-US" b="1" dirty="0"/>
              <a:t>This application automates manual tasks by managing all records of student’s admission, Attendance and vehicles.</a:t>
            </a:r>
          </a:p>
          <a:p>
            <a:endParaRPr lang="en-US" b="1" dirty="0"/>
          </a:p>
          <a:p>
            <a:r>
              <a:rPr lang="en-US" b="1" dirty="0"/>
              <a:t>This Advanced Driving School Management system can reduce the efforts human power.</a:t>
            </a:r>
          </a:p>
          <a:p>
            <a:endParaRPr lang="en-US" b="1" dirty="0"/>
          </a:p>
          <a:p>
            <a:r>
              <a:rPr lang="en-US" b="1" dirty="0"/>
              <a:t>This helps to increase business.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594343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66DCF-877E-C690-AA4E-D57D17AC1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553" y="-914400"/>
            <a:ext cx="11358281" cy="259976"/>
          </a:xfrm>
        </p:spPr>
        <p:txBody>
          <a:bodyPr>
            <a:normAutofit fontScale="90000"/>
          </a:bodyPr>
          <a:lstStyle/>
          <a:p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C0450-3665-BA9C-1DDC-9BF15DD32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407459"/>
            <a:ext cx="11725834" cy="5199529"/>
          </a:xfrm>
        </p:spPr>
        <p:txBody>
          <a:bodyPr/>
          <a:lstStyle/>
          <a:p>
            <a:pPr algn="ctr"/>
            <a:endParaRPr lang="en-US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marL="0" indent="0" algn="ctr">
              <a:buNone/>
            </a:pPr>
            <a:endParaRPr lang="en-IN" sz="6600" b="1" dirty="0"/>
          </a:p>
          <a:p>
            <a:pPr marL="0" indent="0" algn="ctr">
              <a:buNone/>
            </a:pPr>
            <a:r>
              <a:rPr lang="en-IN" sz="4000" b="1" dirty="0">
                <a:solidFill>
                  <a:srgbClr val="FF0000"/>
                </a:solidFill>
              </a:rPr>
              <a:t>Thanks</a:t>
            </a:r>
            <a:r>
              <a:rPr lang="en-IN" sz="4000" b="1" dirty="0"/>
              <a:t> For Listing With </a:t>
            </a:r>
            <a:r>
              <a:rPr lang="en-IN" sz="4000" b="1" dirty="0">
                <a:solidFill>
                  <a:srgbClr val="FF0000"/>
                </a:solidFill>
              </a:rPr>
              <a:t>Great</a:t>
            </a:r>
            <a:r>
              <a:rPr lang="en-IN" sz="4000" b="1" dirty="0"/>
              <a:t> Patience .</a:t>
            </a:r>
          </a:p>
          <a:p>
            <a:pPr marL="0" indent="0" algn="ctr">
              <a:buNone/>
            </a:pPr>
            <a:endParaRPr lang="en-IN" sz="40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D570DA2-F1B8-3F7F-6E25-C8E66C3063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6110934"/>
              </p:ext>
            </p:extLst>
          </p:nvPr>
        </p:nvGraphicFramePr>
        <p:xfrm>
          <a:off x="0" y="0"/>
          <a:ext cx="12192000" cy="3863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913000" imgH="2514600" progId="Paint.Picture">
                  <p:embed/>
                </p:oleObj>
              </mc:Choice>
              <mc:Fallback>
                <p:oleObj name="Bitmap Image" r:id="rId2" imgW="5913000" imgH="25146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3863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0956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B7C71-0CB2-672C-1416-E603B42A2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Group – 1 (Name and Roll).</a:t>
            </a:r>
            <a:endParaRPr lang="en-IN" b="1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21CA9248-E96E-C27F-D52B-2B780CDF80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4340473"/>
              </p:ext>
            </p:extLst>
          </p:nvPr>
        </p:nvGraphicFramePr>
        <p:xfrm>
          <a:off x="655421" y="1506068"/>
          <a:ext cx="9483174" cy="4742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1587">
                  <a:extLst>
                    <a:ext uri="{9D8B030D-6E8A-4147-A177-3AD203B41FA5}">
                      <a16:colId xmlns:a16="http://schemas.microsoft.com/office/drawing/2014/main" val="3445569938"/>
                    </a:ext>
                  </a:extLst>
                </a:gridCol>
                <a:gridCol w="4741587">
                  <a:extLst>
                    <a:ext uri="{9D8B030D-6E8A-4147-A177-3AD203B41FA5}">
                      <a16:colId xmlns:a16="http://schemas.microsoft.com/office/drawing/2014/main" val="1048863731"/>
                    </a:ext>
                  </a:extLst>
                </a:gridCol>
              </a:tblGrid>
              <a:tr h="790389">
                <a:tc>
                  <a:txBody>
                    <a:bodyPr/>
                    <a:lstStyle/>
                    <a:p>
                      <a:r>
                        <a:rPr lang="en-US" b="1" dirty="0"/>
                        <a:t>Frontend 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Backend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9666840"/>
                  </a:ext>
                </a:extLst>
              </a:tr>
              <a:tr h="790389">
                <a:tc>
                  <a:txBody>
                    <a:bodyPr/>
                    <a:lstStyle/>
                    <a:p>
                      <a:r>
                        <a:rPr lang="en-US" dirty="0"/>
                        <a:t>1.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Ashwini Sharma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Abhishek Mukherjee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9717103"/>
                  </a:ext>
                </a:extLst>
              </a:tr>
              <a:tr h="790389">
                <a:tc>
                  <a:txBody>
                    <a:bodyPr/>
                    <a:lstStyle/>
                    <a:p>
                      <a:r>
                        <a:rPr lang="en-US" dirty="0"/>
                        <a:t>2.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Bhagyashree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Chhatrapati Holkar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Alok Choudhary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143071"/>
                  </a:ext>
                </a:extLst>
              </a:tr>
              <a:tr h="790389">
                <a:tc>
                  <a:txBody>
                    <a:bodyPr/>
                    <a:lstStyle/>
                    <a:p>
                      <a:r>
                        <a:rPr lang="en-US" dirty="0"/>
                        <a:t>3.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Anumula Krishnarjun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 </a:t>
                      </a:r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Avinash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Sitaram Singh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5853487"/>
                  </a:ext>
                </a:extLst>
              </a:tr>
              <a:tr h="790389">
                <a:tc>
                  <a:txBody>
                    <a:bodyPr/>
                    <a:lstStyle/>
                    <a:p>
                      <a:r>
                        <a:rPr lang="en-US" dirty="0"/>
                        <a:t>4. </a:t>
                      </a:r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Bondu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Nireekshana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Rani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4.Bayyapureddy Sushma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607378"/>
                  </a:ext>
                </a:extLst>
              </a:tr>
              <a:tr h="790389">
                <a:tc>
                  <a:txBody>
                    <a:bodyPr/>
                    <a:lstStyle/>
                    <a:p>
                      <a:r>
                        <a:rPr lang="en-US" dirty="0"/>
                        <a:t>5. </a:t>
                      </a:r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Avula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Lakshmi Narasimha Yadav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5.Bellapukuntla Sai Ganesh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1684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241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97513-95B2-DEFF-1E75-86C592E8B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i="0" dirty="0">
                <a:effectLst/>
                <a:latin typeface="Arial" panose="020B0604020202020204" pitchFamily="34" charset="0"/>
              </a:rPr>
              <a:t>Project Objective:</a:t>
            </a:r>
            <a:endParaRPr lang="en-IN" sz="6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38AD-9864-8B79-A9C5-E684AD472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892489"/>
            <a:ext cx="10724674" cy="3732245"/>
          </a:xfrm>
        </p:spPr>
        <p:txBody>
          <a:bodyPr/>
          <a:lstStyle/>
          <a:p>
            <a:r>
              <a:rPr lang="en-US" sz="3200" b="0" i="0" dirty="0">
                <a:effectLst/>
                <a:latin typeface="Arial" panose="020B0604020202020204" pitchFamily="34" charset="0"/>
              </a:rPr>
              <a:t>Create a dynamic and responsive Java full stack web application for </a:t>
            </a:r>
            <a:r>
              <a:rPr lang="en-US" sz="3200" b="0" i="0" dirty="0"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Advanced Driving School Management System.</a:t>
            </a: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6274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B0A61-2E7F-32D1-BB00-568E22810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b="1" i="0" dirty="0">
                <a:effectLst/>
                <a:latin typeface="Arial" panose="020B0604020202020204" pitchFamily="34" charset="0"/>
              </a:rPr>
              <a:t>Tools and Technologies</a:t>
            </a:r>
            <a:endParaRPr lang="en-IN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EBD95-E574-E74D-6D43-BEE19F6A4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20686"/>
            <a:ext cx="8596668" cy="3820676"/>
          </a:xfrm>
        </p:spPr>
        <p:txBody>
          <a:bodyPr/>
          <a:lstStyle/>
          <a:p>
            <a:r>
              <a:rPr lang="en-US" sz="3600" b="0" i="0" dirty="0">
                <a:effectLst/>
                <a:latin typeface="Arial" panose="020B0604020202020204" pitchFamily="34" charset="0"/>
              </a:rPr>
              <a:t>Front-End: </a:t>
            </a:r>
            <a:r>
              <a:rPr lang="en-US" sz="3600" b="0" i="0" dirty="0"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Angular</a:t>
            </a:r>
          </a:p>
          <a:p>
            <a:r>
              <a:rPr lang="en-US" sz="3600" b="0" i="0" dirty="0">
                <a:effectLst/>
                <a:latin typeface="Arial" panose="020B0604020202020204" pitchFamily="34" charset="0"/>
              </a:rPr>
              <a:t>Server-side: </a:t>
            </a:r>
            <a:r>
              <a:rPr lang="en-US" sz="3600" b="0" i="0" dirty="0"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Spring Boot.</a:t>
            </a:r>
          </a:p>
          <a:p>
            <a:r>
              <a:rPr lang="en-US" sz="3600" b="0" i="0" dirty="0">
                <a:effectLst/>
                <a:latin typeface="Arial" panose="020B0604020202020204" pitchFamily="34" charset="0"/>
              </a:rPr>
              <a:t>Back-end: </a:t>
            </a:r>
            <a:r>
              <a:rPr lang="en-US" sz="3600" b="0" i="0" dirty="0"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MYSQL, Hibernate.</a:t>
            </a:r>
          </a:p>
          <a:p>
            <a:r>
              <a:rPr lang="en-US" sz="3600" b="0" i="0" dirty="0">
                <a:effectLst/>
                <a:latin typeface="Arial" panose="020B0604020202020204" pitchFamily="34" charset="0"/>
              </a:rPr>
              <a:t>Server: </a:t>
            </a:r>
            <a:r>
              <a:rPr lang="en-US" sz="3600" b="0" i="0" dirty="0"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Tomcat</a:t>
            </a:r>
            <a:endParaRPr lang="en-IN" sz="36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624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C0B16-3B36-E673-506B-2A3A6D2FD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23936"/>
            <a:ext cx="8596668" cy="1156995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Arial" panose="020B0604020202020204" pitchFamily="34" charset="0"/>
              </a:rPr>
              <a:t>Background of the project:</a:t>
            </a:r>
            <a:endParaRPr lang="en-IN" b="1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E12779B-6E93-D57A-32EC-4C9B0DDB9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861" y="1380931"/>
            <a:ext cx="11467323" cy="5253133"/>
          </a:xfrm>
        </p:spPr>
        <p:txBody>
          <a:bodyPr>
            <a:normAutofit/>
          </a:bodyPr>
          <a:lstStyle/>
          <a:p>
            <a:r>
              <a:rPr lang="en-US" sz="2800" b="0" i="0" dirty="0">
                <a:effectLst/>
                <a:latin typeface="Arial" panose="020B0604020202020204" pitchFamily="34" charset="0"/>
              </a:rPr>
              <a:t>This Advanced Motor Driving School Management system can reduce the efforts of human power and wealth very much and ensure driving-training school’s information resource to be utilized effectively. The motor driving </a:t>
            </a:r>
            <a:r>
              <a:rPr lang="en-US" sz="28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trainers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 must </a:t>
            </a:r>
            <a:r>
              <a:rPr lang="en-US" sz="28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handle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 several students at a time. This will provide drawback in terms of </a:t>
            </a:r>
            <a:r>
              <a:rPr lang="en-US" sz="28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communicating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 with students for his or her driving category </a:t>
            </a:r>
            <a:r>
              <a:rPr lang="en-US" sz="28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schedule or test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. It is a web-based application for </a:t>
            </a:r>
            <a:r>
              <a:rPr lang="en-US" sz="28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maintaining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 records of </a:t>
            </a:r>
            <a:r>
              <a:rPr lang="en-US" sz="28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car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 and </a:t>
            </a:r>
            <a:r>
              <a:rPr lang="en-US" sz="2800" b="0" i="0" dirty="0" err="1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scooty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  training school. It will maintain the record of </a:t>
            </a:r>
            <a:r>
              <a:rPr lang="en-US" sz="28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entire students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at driving school. This application automates manual tasks by managing all records of student’s </a:t>
            </a:r>
            <a:r>
              <a:rPr lang="en-US" sz="28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admission, Attendance, vehicles , and trainers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.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779841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37B-5D01-304C-BCDE-96353872B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24118"/>
            <a:ext cx="8596668" cy="1219201"/>
          </a:xfrm>
        </p:spPr>
        <p:txBody>
          <a:bodyPr/>
          <a:lstStyle/>
          <a:p>
            <a:r>
              <a:rPr lang="en-US" b="1" dirty="0"/>
              <a:t> </a:t>
            </a:r>
            <a:r>
              <a:rPr lang="en-US" sz="5400" b="1" dirty="0"/>
              <a:t>Module of the Project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BF888-FA2E-65D0-87CE-E1C42D821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3319"/>
            <a:ext cx="8596668" cy="4598044"/>
          </a:xfrm>
        </p:spPr>
        <p:txBody>
          <a:bodyPr/>
          <a:lstStyle/>
          <a:p>
            <a:pPr algn="ctr"/>
            <a:r>
              <a:rPr lang="en-US" sz="3600" b="1" u="sng" dirty="0"/>
              <a:t>1. ADMIN MODULE.</a:t>
            </a:r>
          </a:p>
          <a:p>
            <a:pPr marL="0" indent="0">
              <a:buNone/>
            </a:pPr>
            <a:r>
              <a:rPr lang="en-US" sz="2800" dirty="0"/>
              <a:t>Admin will be able to:</a:t>
            </a:r>
          </a:p>
          <a:p>
            <a:pPr marL="857250" lvl="1" indent="-457200"/>
            <a:r>
              <a:rPr lang="en-US" sz="2800" dirty="0"/>
              <a:t>Login to the portal.</a:t>
            </a:r>
          </a:p>
          <a:p>
            <a:pPr marL="857250" lvl="1" indent="-457200"/>
            <a:r>
              <a:rPr lang="en-US" sz="2800" dirty="0"/>
              <a:t>Admin can add/remove or even endorse a student.</a:t>
            </a:r>
          </a:p>
          <a:p>
            <a:pPr marL="857250" lvl="1" indent="-457200"/>
            <a:r>
              <a:rPr lang="en-US" sz="2800" dirty="0"/>
              <a:t>Edit the details of student like, name, address, Ph. No.</a:t>
            </a:r>
          </a:p>
        </p:txBody>
      </p:sp>
    </p:spTree>
    <p:extLst>
      <p:ext uri="{BB962C8B-B14F-4D97-AF65-F5344CB8AC3E}">
        <p14:creationId xmlns:p14="http://schemas.microsoft.com/office/powerpoint/2010/main" val="3414773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09671-8795-E293-ACFF-C8B238544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035"/>
          </a:xfrm>
        </p:spPr>
        <p:txBody>
          <a:bodyPr/>
          <a:lstStyle/>
          <a:p>
            <a:r>
              <a:rPr lang="en-US" dirty="0"/>
              <a:t>Admin Flow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CAE41-68AA-9C36-C03F-8F5AABA9B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40541"/>
            <a:ext cx="9784478" cy="4849906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677FBED-AFD3-7E97-D09F-5C999D2F71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828336"/>
              </p:ext>
            </p:extLst>
          </p:nvPr>
        </p:nvGraphicFramePr>
        <p:xfrm>
          <a:off x="677334" y="1559858"/>
          <a:ext cx="8389938" cy="417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389800" imgH="4175640" progId="Paint.Picture">
                  <p:embed/>
                </p:oleObj>
              </mc:Choice>
              <mc:Fallback>
                <p:oleObj name="Bitmap Image" r:id="rId2" imgW="8389800" imgH="41756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334" y="1559858"/>
                        <a:ext cx="8389938" cy="417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4075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DF523-1F68-397B-A8E1-D439882CC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7906"/>
            <a:ext cx="8596668" cy="851647"/>
          </a:xfrm>
        </p:spPr>
        <p:txBody>
          <a:bodyPr/>
          <a:lstStyle/>
          <a:p>
            <a:r>
              <a:rPr lang="en-US" b="1" dirty="0"/>
              <a:t>Use Case Diagram(Admin)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1BE83-338A-52EE-53AC-D655B4369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55059"/>
            <a:ext cx="9031442" cy="4786303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187B166-5BE2-77E7-6C11-703B145AF3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471147"/>
              </p:ext>
            </p:extLst>
          </p:nvPr>
        </p:nvGraphicFramePr>
        <p:xfrm>
          <a:off x="677334" y="1255059"/>
          <a:ext cx="8686800" cy="4351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686800" imgH="4350960" progId="Paint.Picture">
                  <p:embed/>
                </p:oleObj>
              </mc:Choice>
              <mc:Fallback>
                <p:oleObj name="Bitmap Image" r:id="rId2" imgW="8686800" imgH="43509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334" y="1255059"/>
                        <a:ext cx="8686800" cy="4351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7145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0D4D8-C545-47A8-7768-8DF9C9993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677334" y="-367553"/>
            <a:ext cx="8596668" cy="161365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07DEC-E852-3288-00D3-AA77758E0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73741"/>
            <a:ext cx="9641042" cy="5467621"/>
          </a:xfrm>
        </p:spPr>
        <p:txBody>
          <a:bodyPr>
            <a:normAutofit/>
          </a:bodyPr>
          <a:lstStyle/>
          <a:p>
            <a:pPr algn="ctr"/>
            <a:r>
              <a:rPr lang="en-US" sz="3200" b="1" u="sng" dirty="0"/>
              <a:t>2. Student Module</a:t>
            </a:r>
          </a:p>
          <a:p>
            <a:r>
              <a:rPr lang="en-US" sz="3200" dirty="0"/>
              <a:t>Student will able to:</a:t>
            </a:r>
          </a:p>
          <a:p>
            <a:pPr lvl="1"/>
            <a:r>
              <a:rPr lang="en-IN" sz="3000" dirty="0"/>
              <a:t>Resister to the portal.</a:t>
            </a:r>
          </a:p>
          <a:p>
            <a:pPr lvl="1"/>
            <a:r>
              <a:rPr lang="en-IN" sz="3000"/>
              <a:t>Login </a:t>
            </a:r>
            <a:r>
              <a:rPr lang="en-IN" sz="3000" dirty="0"/>
              <a:t>in into the application.</a:t>
            </a:r>
          </a:p>
          <a:p>
            <a:pPr lvl="1"/>
            <a:r>
              <a:rPr lang="en-IN" sz="3000" dirty="0"/>
              <a:t>Search for the packages.</a:t>
            </a:r>
          </a:p>
          <a:p>
            <a:pPr lvl="1"/>
            <a:r>
              <a:rPr lang="en-IN" sz="3000" dirty="0"/>
              <a:t>Can see or select the packages on the portal.</a:t>
            </a:r>
          </a:p>
          <a:p>
            <a:pPr lvl="1"/>
            <a:r>
              <a:rPr lang="en-IN" sz="3000" dirty="0"/>
              <a:t>Can select the trainer.</a:t>
            </a:r>
          </a:p>
        </p:txBody>
      </p:sp>
    </p:spTree>
    <p:extLst>
      <p:ext uri="{BB962C8B-B14F-4D97-AF65-F5344CB8AC3E}">
        <p14:creationId xmlns:p14="http://schemas.microsoft.com/office/powerpoint/2010/main" val="3054953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1140</TotalTime>
  <Words>521</Words>
  <Application>Microsoft Office PowerPoint</Application>
  <PresentationFormat>Widescreen</PresentationFormat>
  <Paragraphs>91</Paragraphs>
  <Slides>19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Trebuchet MS</vt:lpstr>
      <vt:lpstr>Wingdings 3</vt:lpstr>
      <vt:lpstr>Facet</vt:lpstr>
      <vt:lpstr>Bitmap Image</vt:lpstr>
      <vt:lpstr>       Group – 1 Project Name  Advanced Driving School Management System. </vt:lpstr>
      <vt:lpstr>Group – 1 (Name and Roll).</vt:lpstr>
      <vt:lpstr>Project Objective:</vt:lpstr>
      <vt:lpstr>Tools and Technologies</vt:lpstr>
      <vt:lpstr>Background of the project:</vt:lpstr>
      <vt:lpstr> Module of the Project</vt:lpstr>
      <vt:lpstr>Admin Flow</vt:lpstr>
      <vt:lpstr>Use Case Diagram(Admin)</vt:lpstr>
      <vt:lpstr>PowerPoint Presentation</vt:lpstr>
      <vt:lpstr>Student Flow</vt:lpstr>
      <vt:lpstr>First Data Flow Diagram.</vt:lpstr>
      <vt:lpstr>All Frontend Module Name</vt:lpstr>
      <vt:lpstr>All Backend Module Name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– 1 Project Name   Advanced Driving School Management System</dc:title>
  <dc:creator>Ashwini</dc:creator>
  <cp:lastModifiedBy>Ashwini</cp:lastModifiedBy>
  <cp:revision>14</cp:revision>
  <dcterms:created xsi:type="dcterms:W3CDTF">2022-06-04T15:50:49Z</dcterms:created>
  <dcterms:modified xsi:type="dcterms:W3CDTF">2022-06-13T04:58:21Z</dcterms:modified>
</cp:coreProperties>
</file>

<file path=docProps/thumbnail.jpeg>
</file>